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293" r:id="rId4"/>
    <p:sldId id="257" r:id="rId6"/>
    <p:sldId id="258" r:id="rId7"/>
    <p:sldId id="259" r:id="rId8"/>
    <p:sldId id="260" r:id="rId9"/>
    <p:sldId id="261" r:id="rId10"/>
    <p:sldId id="288" r:id="rId11"/>
    <p:sldId id="262" r:id="rId12"/>
    <p:sldId id="263" r:id="rId13"/>
    <p:sldId id="264" r:id="rId14"/>
    <p:sldId id="265" r:id="rId15"/>
    <p:sldId id="266" r:id="rId16"/>
    <p:sldId id="267" r:id="rId17"/>
    <p:sldId id="289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90" r:id="rId26"/>
    <p:sldId id="275" r:id="rId27"/>
    <p:sldId id="276" r:id="rId28"/>
    <p:sldId id="291" r:id="rId29"/>
    <p:sldId id="277" r:id="rId30"/>
    <p:sldId id="278" r:id="rId31"/>
    <p:sldId id="279" r:id="rId32"/>
    <p:sldId id="280" r:id="rId33"/>
    <p:sldId id="281" r:id="rId34"/>
    <p:sldId id="282" r:id="rId35"/>
    <p:sldId id="283" r:id="rId36"/>
    <p:sldId id="284" r:id="rId37"/>
    <p:sldId id="285" r:id="rId38"/>
    <p:sldId id="286" r:id="rId39"/>
    <p:sldId id="292" r:id="rId4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3" Type="http://schemas.openxmlformats.org/officeDocument/2006/relationships/tableStyles" Target="tableStyles.xml"/><Relationship Id="rId42" Type="http://schemas.openxmlformats.org/officeDocument/2006/relationships/viewProps" Target="viewProps.xml"/><Relationship Id="rId41" Type="http://schemas.openxmlformats.org/officeDocument/2006/relationships/presProps" Target="presProps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4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上册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74a8b168e51442c41048c3#tid=6881fc704e75f9000925ccc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选择性必修下册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6.xml"/><Relationship Id="rId3" Type="http://schemas.openxmlformats.org/officeDocument/2006/relationships/slide" Target="slide18.xml"/><Relationship Id="rId2" Type="http://schemas.openxmlformats.org/officeDocument/2006/relationships/image" Target="../media/image10.jpeg"/><Relationship Id="rId1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365a5b789?pid=534e21a32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四、语言基础</a:t>
            </a:r>
            <a:endParaRPr lang="en-US" altLang="zh-CN" sz="3000" dirty="0"/>
          </a:p>
        </p:txBody>
      </p:sp>
      <p:sp>
        <p:nvSpPr>
          <p:cNvPr id="3" name="QO_6_BD.1_1#19b9f8919?pid=365a5b789&amp;color=0,0,0&amp;vtp=1&amp;bbb=1"/>
          <p:cNvSpPr/>
          <p:nvPr/>
        </p:nvSpPr>
        <p:spPr>
          <a:xfrm>
            <a:off x="612648" y="1139952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读准字音</a:t>
            </a:r>
            <a:endParaRPr lang="en-US" altLang="zh-CN" sz="2800" dirty="0"/>
          </a:p>
        </p:txBody>
      </p:sp>
      <p:sp>
        <p:nvSpPr>
          <p:cNvPr id="4" name="QB_7_BD.2_1#274db18ff?pid=19b9f8919&amp;color=0,0,0&amp;vtp=1&amp;bbb=1"/>
          <p:cNvSpPr/>
          <p:nvPr/>
        </p:nvSpPr>
        <p:spPr>
          <a:xfrm>
            <a:off x="612648" y="1782318"/>
            <a:ext cx="10963656" cy="44398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跌撞(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摇曳(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妩媚(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干坼(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山坳(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掮着犁(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黑魆魆(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5" name="QB_7_AN.3_1#274db18ff.bracket?pid=19b9f8919&amp;color=0,0,0&amp;vpa=1&amp;vtp=1&amp;bbb=1"/>
          <p:cNvSpPr/>
          <p:nvPr/>
        </p:nvSpPr>
        <p:spPr>
          <a:xfrm>
            <a:off x="1765967" y="1789938"/>
            <a:ext cx="712788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diē</a:t>
            </a:r>
            <a:endParaRPr lang="en-US" altLang="zh-CN" sz="2800" dirty="0"/>
          </a:p>
        </p:txBody>
      </p:sp>
      <p:sp>
        <p:nvSpPr>
          <p:cNvPr id="7" name="QB_7_AN.5_1#274db18ff.bracket?pid=19b9f8919&amp;color=0,0,0&amp;vpa=2&amp;vtp=1&amp;bbb=1"/>
          <p:cNvSpPr/>
          <p:nvPr/>
        </p:nvSpPr>
        <p:spPr>
          <a:xfrm>
            <a:off x="1829467" y="2437638"/>
            <a:ext cx="593725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yè</a:t>
            </a:r>
            <a:endParaRPr lang="en-US" altLang="zh-CN" sz="2800" dirty="0"/>
          </a:p>
        </p:txBody>
      </p:sp>
      <p:sp>
        <p:nvSpPr>
          <p:cNvPr id="9" name="QB_7_AN.7_1#274db18ff.bracket?pid=19b9f8919&amp;color=0,0,0&amp;vpa=3&amp;vtp=1&amp;bbb=1"/>
          <p:cNvSpPr/>
          <p:nvPr/>
        </p:nvSpPr>
        <p:spPr>
          <a:xfrm>
            <a:off x="1765967" y="3085338"/>
            <a:ext cx="714375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wǔ</a:t>
            </a:r>
            <a:endParaRPr lang="en-US" altLang="zh-CN" sz="2800" dirty="0"/>
          </a:p>
        </p:txBody>
      </p:sp>
      <p:sp>
        <p:nvSpPr>
          <p:cNvPr id="11" name="QB_7_AN.9_1#274db18ff.bracket?pid=19b9f8919&amp;color=0,0,0&amp;vpa=4&amp;vtp=1&amp;bbb=1"/>
          <p:cNvSpPr/>
          <p:nvPr/>
        </p:nvSpPr>
        <p:spPr>
          <a:xfrm>
            <a:off x="1829467" y="3733038"/>
            <a:ext cx="771525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chè</a:t>
            </a:r>
            <a:endParaRPr lang="en-US" altLang="zh-CN" sz="2800" dirty="0"/>
          </a:p>
        </p:txBody>
      </p:sp>
      <p:sp>
        <p:nvSpPr>
          <p:cNvPr id="13" name="QB_7_AN.11_1#274db18ff.bracket?pid=19b9f8919&amp;color=0,0,0&amp;vpa=5&amp;vtp=1&amp;bbb=1"/>
          <p:cNvSpPr/>
          <p:nvPr/>
        </p:nvSpPr>
        <p:spPr>
          <a:xfrm>
            <a:off x="1816767" y="4380738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o</a:t>
            </a:r>
            <a:endParaRPr lang="en-US" altLang="zh-CN" sz="2800" dirty="0"/>
          </a:p>
        </p:txBody>
      </p:sp>
      <p:sp>
        <p:nvSpPr>
          <p:cNvPr id="15" name="QB_7_AN.13_1#274db18ff.bracket?pid=19b9f8919&amp;color=0,0,0&amp;vpa=6&amp;vtp=1&amp;bbb=1"/>
          <p:cNvSpPr/>
          <p:nvPr/>
        </p:nvSpPr>
        <p:spPr>
          <a:xfrm>
            <a:off x="2185067" y="5028438"/>
            <a:ext cx="9334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qi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</a:t>
            </a:r>
            <a:endParaRPr lang="en-US" altLang="zh-CN" sz="2800" dirty="0"/>
          </a:p>
        </p:txBody>
      </p:sp>
      <p:sp>
        <p:nvSpPr>
          <p:cNvPr id="17" name="QB_7_AN.15_1#274db18ff.bracket?pid=19b9f8919&amp;color=0,0,0&amp;vpa=7&amp;vtp=1&amp;bbb=1"/>
          <p:cNvSpPr/>
          <p:nvPr/>
        </p:nvSpPr>
        <p:spPr>
          <a:xfrm>
            <a:off x="2159667" y="5655183"/>
            <a:ext cx="635000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xū</a:t>
            </a:r>
            <a:endParaRPr lang="en-US" altLang="zh-CN" sz="2800" dirty="0"/>
          </a:p>
        </p:txBody>
      </p:sp>
      <p:sp>
        <p:nvSpPr>
          <p:cNvPr id="18" name="QB_7_BD.2_1#274db18ff?pid=19b9f8919&amp;color=0,0,0&amp;vtp=1&amp;bbb=1&amp;zzd= 1"/>
          <p:cNvSpPr/>
          <p:nvPr/>
        </p:nvSpPr>
        <p:spPr>
          <a:xfrm>
            <a:off x="1127030" y="24427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7_BD.2_1#274db18ff?pid=19b9f8919&amp;color=0,0,0&amp;vtp=1&amp;bbb=1&amp;zzd= 2"/>
          <p:cNvSpPr/>
          <p:nvPr/>
        </p:nvSpPr>
        <p:spPr>
          <a:xfrm>
            <a:off x="1482630" y="30904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B_7_BD.2_1#274db18ff?pid=19b9f8919&amp;color=0,0,0&amp;vtp=1&amp;bbb=1&amp;zzd= 3"/>
          <p:cNvSpPr/>
          <p:nvPr/>
        </p:nvSpPr>
        <p:spPr>
          <a:xfrm>
            <a:off x="1127030" y="37381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QB_7_BD.2_1#274db18ff?pid=19b9f8919&amp;color=0,0,0&amp;vtp=1&amp;bbb=1&amp;zzd= 4"/>
          <p:cNvSpPr/>
          <p:nvPr/>
        </p:nvSpPr>
        <p:spPr>
          <a:xfrm>
            <a:off x="1482630" y="43858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QB_7_BD.2_1#274db18ff?pid=19b9f8919&amp;color=0,0,0&amp;vtp=1&amp;bbb=1&amp;zzd= 5"/>
          <p:cNvSpPr/>
          <p:nvPr/>
        </p:nvSpPr>
        <p:spPr>
          <a:xfrm>
            <a:off x="1482630" y="50335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QB_7_BD.2_1#274db18ff?pid=19b9f8919&amp;color=0,0,0&amp;vtp=1&amp;bbb=1&amp;zzd= 6"/>
          <p:cNvSpPr/>
          <p:nvPr/>
        </p:nvSpPr>
        <p:spPr>
          <a:xfrm>
            <a:off x="1127030" y="56812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QB_7_BD.2_1#274db18ff?pid=19b9f8919&amp;color=0,0,0&amp;vtp=1&amp;bbb=1&amp;zzd= 7"/>
          <p:cNvSpPr/>
          <p:nvPr/>
        </p:nvSpPr>
        <p:spPr>
          <a:xfrm>
            <a:off x="1482630" y="624757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  <p:bldP spid="17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6_1#e2a37c38e?pid=365a5b789&amp;color=0,0,0&amp;vtp=1&amp;bt=1&amp;bbb=1"/>
          <p:cNvSpPr/>
          <p:nvPr/>
        </p:nvSpPr>
        <p:spPr>
          <a:xfrm>
            <a:off x="612648" y="468000"/>
            <a:ext cx="10963656" cy="47256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写对字形</a:t>
            </a:r>
            <a:endParaRPr lang="en-US" altLang="zh-CN" sz="2800" dirty="0"/>
          </a:p>
        </p:txBody>
      </p:sp>
      <p:sp>
        <p:nvSpPr>
          <p:cNvPr id="3" name="QB_7_BD.17_1#2f35894e8?bid=1&amp;pid=e2a37c38e&amp;color=0,0,0&amp;vtp=1"/>
          <p:cNvSpPr/>
          <p:nvPr/>
        </p:nvSpPr>
        <p:spPr>
          <a:xfrm>
            <a:off x="1430212" y="986541"/>
            <a:ext cx="2149475" cy="203003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)补</a:t>
            </a:r>
            <a:endParaRPr lang="en-US" altLang="zh-CN" sz="2800" dirty="0"/>
          </a:p>
          <a:p>
            <a:pPr algn="l"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zhěn(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)密</a:t>
            </a:r>
            <a:endParaRPr lang="en-US" altLang="zh-CN" sz="2800" dirty="0"/>
          </a:p>
          <a:p>
            <a:pPr algn="l"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shèn(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)重</a:t>
            </a:r>
            <a:endParaRPr lang="en-US" altLang="zh-CN" sz="2800" dirty="0"/>
          </a:p>
          <a:p>
            <a:pPr algn="l" latinLnBrk="1">
              <a:lnSpc>
                <a:spcPts val="4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)池</a:t>
            </a:r>
            <a:endParaRPr lang="en-US" altLang="zh-CN" sz="2800" dirty="0"/>
          </a:p>
        </p:txBody>
      </p:sp>
      <p:sp>
        <p:nvSpPr>
          <p:cNvPr id="4" name="QB_7_AN.18_1#2f35894e8.bracket?pid=e2a37c38e&amp;color=0,0,0&amp;vpa=8&amp;vtp=1"/>
          <p:cNvSpPr/>
          <p:nvPr/>
        </p:nvSpPr>
        <p:spPr>
          <a:xfrm>
            <a:off x="2119980" y="995177"/>
            <a:ext cx="615950" cy="477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填</a:t>
            </a:r>
            <a:endParaRPr lang="en-US" altLang="zh-CN" sz="2800" dirty="0"/>
          </a:p>
        </p:txBody>
      </p:sp>
      <p:sp>
        <p:nvSpPr>
          <p:cNvPr id="5" name="QB_7_AN.19_1#2f35894e8.bracket?pid=e2a37c38e&amp;color=0,0,0&amp;vpa=9&amp;vtp=1"/>
          <p:cNvSpPr/>
          <p:nvPr/>
        </p:nvSpPr>
        <p:spPr>
          <a:xfrm>
            <a:off x="2237455" y="1515877"/>
            <a:ext cx="615950" cy="477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缜</a:t>
            </a:r>
            <a:endParaRPr lang="en-US" altLang="zh-CN" sz="2800" dirty="0"/>
          </a:p>
        </p:txBody>
      </p:sp>
      <p:sp>
        <p:nvSpPr>
          <p:cNvPr id="6" name="QB_7_AN.20_1#2f35894e8.bracket?pid=e2a37c38e&amp;color=0,0,0&amp;vpa=10&amp;vtp=1"/>
          <p:cNvSpPr/>
          <p:nvPr/>
        </p:nvSpPr>
        <p:spPr>
          <a:xfrm>
            <a:off x="2218405" y="2036577"/>
            <a:ext cx="615950" cy="477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慎</a:t>
            </a:r>
            <a:endParaRPr lang="en-US" altLang="zh-CN" sz="2800" dirty="0"/>
          </a:p>
        </p:txBody>
      </p:sp>
      <p:sp>
        <p:nvSpPr>
          <p:cNvPr id="7" name="QB_7_AN.21_1#2f35894e8.bracket?pid=e2a37c38e&amp;color=0,0,0&amp;vpa=11&amp;vtp=1"/>
          <p:cNvSpPr/>
          <p:nvPr/>
        </p:nvSpPr>
        <p:spPr>
          <a:xfrm>
            <a:off x="2199355" y="2545593"/>
            <a:ext cx="615950" cy="4679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滇</a:t>
            </a:r>
            <a:endParaRPr lang="en-US" altLang="zh-CN" sz="2800" dirty="0"/>
          </a:p>
        </p:txBody>
      </p:sp>
      <p:sp>
        <p:nvSpPr>
          <p:cNvPr id="8" name="QB_7_BD.22_1#06e31ec36?bid=2&amp;pid=e2a37c38e&amp;color=0,0,0&amp;vtp=1"/>
          <p:cNvSpPr/>
          <p:nvPr/>
        </p:nvSpPr>
        <p:spPr>
          <a:xfrm>
            <a:off x="1430212" y="3044512"/>
            <a:ext cx="2822575" cy="203003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qi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)壁</a:t>
            </a:r>
            <a:endParaRPr lang="en-US" altLang="zh-CN" sz="2800" dirty="0"/>
          </a:p>
          <a:p>
            <a:pPr algn="l"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qi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)然无声</a:t>
            </a:r>
            <a:endParaRPr lang="en-US" altLang="zh-CN" sz="2800" dirty="0"/>
          </a:p>
          <a:p>
            <a:pPr algn="l"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qi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)丽</a:t>
            </a:r>
            <a:endParaRPr lang="en-US" altLang="zh-CN" sz="2800" dirty="0"/>
          </a:p>
          <a:p>
            <a:pPr algn="l" latinLnBrk="1">
              <a:lnSpc>
                <a:spcPts val="4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树sh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9" name="QB_7_AN.23_1#06e31ec36.bracket?pid=e2a37c38e&amp;color=0,0,0&amp;vpa=12&amp;vtp=1"/>
          <p:cNvSpPr/>
          <p:nvPr/>
        </p:nvSpPr>
        <p:spPr>
          <a:xfrm>
            <a:off x="2199355" y="3053148"/>
            <a:ext cx="615950" cy="477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峭</a:t>
            </a:r>
            <a:endParaRPr lang="en-US" altLang="zh-CN" sz="2800" dirty="0"/>
          </a:p>
        </p:txBody>
      </p:sp>
      <p:sp>
        <p:nvSpPr>
          <p:cNvPr id="10" name="QB_7_AN.24_1#06e31ec36.bracket?pid=e2a37c38e&amp;color=0,0,0&amp;vpa=13&amp;vtp=1"/>
          <p:cNvSpPr/>
          <p:nvPr/>
        </p:nvSpPr>
        <p:spPr>
          <a:xfrm>
            <a:off x="2199355" y="3573848"/>
            <a:ext cx="615950" cy="477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悄</a:t>
            </a:r>
            <a:endParaRPr lang="en-US" altLang="zh-CN" sz="2800" dirty="0"/>
          </a:p>
        </p:txBody>
      </p:sp>
      <p:sp>
        <p:nvSpPr>
          <p:cNvPr id="11" name="QB_7_AN.25_1#06e31ec36.bracket?pid=e2a37c38e&amp;color=0,0,0&amp;vpa=14&amp;vtp=1"/>
          <p:cNvSpPr/>
          <p:nvPr/>
        </p:nvSpPr>
        <p:spPr>
          <a:xfrm>
            <a:off x="2199355" y="4094548"/>
            <a:ext cx="615950" cy="477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俏</a:t>
            </a:r>
            <a:endParaRPr lang="en-US" altLang="zh-CN" sz="2800" dirty="0"/>
          </a:p>
        </p:txBody>
      </p:sp>
      <p:sp>
        <p:nvSpPr>
          <p:cNvPr id="12" name="QB_7_AN.26_1#06e31ec36.bracket?pid=e2a37c38e&amp;color=0,0,0&amp;vpa=15&amp;vtp=1"/>
          <p:cNvSpPr/>
          <p:nvPr/>
        </p:nvSpPr>
        <p:spPr>
          <a:xfrm>
            <a:off x="2772444" y="4603564"/>
            <a:ext cx="615950" cy="4679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梢</a:t>
            </a:r>
            <a:endParaRPr lang="en-US" altLang="zh-CN" sz="2800" dirty="0"/>
          </a:p>
        </p:txBody>
      </p:sp>
      <p:sp>
        <p:nvSpPr>
          <p:cNvPr id="13" name="QB_7_BD.17_1#2f35894e8?bid=1&amp;pid=e2a37c38e&amp;color=0,0,0&amp;vtp=1"/>
          <p:cNvSpPr/>
          <p:nvPr/>
        </p:nvSpPr>
        <p:spPr>
          <a:xfrm>
            <a:off x="612649" y="1797595"/>
            <a:ext cx="525463" cy="520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endParaRPr lang="en-US" altLang="zh-CN" sz="2800" dirty="0"/>
          </a:p>
          <a:p>
            <a:pPr algn="l" latinLnBrk="1">
              <a:lnSpc>
                <a:spcPct val="120000"/>
              </a:lnSpc>
            </a:pPr>
            <a:endParaRPr lang="en-US" altLang="zh-CN" sz="2800" dirty="0"/>
          </a:p>
        </p:txBody>
      </p:sp>
      <p:sp>
        <p:nvSpPr>
          <p:cNvPr id="14" name="SystemAddBraceShape"/>
          <p:cNvSpPr/>
          <p:nvPr/>
        </p:nvSpPr>
        <p:spPr>
          <a:xfrm>
            <a:off x="1112712" y="1240541"/>
            <a:ext cx="165100" cy="1626172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7_BD.22_1#06e31ec36?bid=2&amp;pid=e2a37c38e&amp;color=0,0,0&amp;vtp=1"/>
          <p:cNvSpPr/>
          <p:nvPr/>
        </p:nvSpPr>
        <p:spPr>
          <a:xfrm>
            <a:off x="612649" y="3855566"/>
            <a:ext cx="525463" cy="520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endParaRPr lang="en-US" altLang="zh-CN" sz="2800" dirty="0"/>
          </a:p>
          <a:p>
            <a:pPr algn="l" latinLnBrk="1">
              <a:lnSpc>
                <a:spcPct val="120000"/>
              </a:lnSpc>
            </a:pPr>
            <a:endParaRPr lang="en-US" altLang="zh-CN" sz="2800" dirty="0"/>
          </a:p>
        </p:txBody>
      </p:sp>
      <p:sp>
        <p:nvSpPr>
          <p:cNvPr id="16" name="SystemAddBraceShape"/>
          <p:cNvSpPr/>
          <p:nvPr/>
        </p:nvSpPr>
        <p:spPr>
          <a:xfrm>
            <a:off x="1112712" y="3298512"/>
            <a:ext cx="165100" cy="1626172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9" grpId="0" animBg="1" build="p"/>
      <p:bldP spid="10" grpId="0" animBg="1" build="p"/>
      <p:bldP spid="11" grpId="0" animBg="1" build="p"/>
      <p:bldP spid="1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7_1#62b88e5e6?pid=365a5b789&amp;color=0,0,0&amp;vtp=1&amp;bt=1&amp;bbb=1"/>
          <p:cNvSpPr/>
          <p:nvPr/>
        </p:nvSpPr>
        <p:spPr>
          <a:xfrm>
            <a:off x="612648" y="468000"/>
            <a:ext cx="10963656" cy="106546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1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辨析词义</a:t>
            </a:r>
            <a:endParaRPr lang="en-US" altLang="zh-CN" sz="2800" dirty="0"/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偶尔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·偶然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#2.1</a:t>
            </a:r>
            <a:endParaRPr lang="en-US" altLang="zh-CN" sz="2800" dirty="0"/>
          </a:p>
        </p:txBody>
      </p:sp>
      <p:pic>
        <p:nvPicPr>
          <p:cNvPr id="3" name="QB_6_BD.27_1#62b88e5e6?pid=365a5b789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1787403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6_BD.27_2#62b88e5e6?pid=365a5b789&amp;color=0,0,0&amp;vtp=1&amp;bbb=1&amp;hb=1"/>
          <p:cNvSpPr/>
          <p:nvPr/>
        </p:nvSpPr>
        <p:spPr>
          <a:xfrm>
            <a:off x="612648" y="1601793"/>
            <a:ext cx="10963656" cy="27755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二者都有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不常出现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意外发生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的意思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都可作状语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修饰动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前者侧重频率低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强调发生的次数少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经常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后者侧重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意外性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强调事情的发生是出乎意料的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碰巧的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必然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者常与表示时间或频率的词语搭配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后者常与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遇见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听到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等具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有意外性的动词搭配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强调动作发生的意外性质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#2.1.1</a:t>
            </a:r>
            <a:endParaRPr lang="en-US" altLang="zh-CN" sz="100" dirty="0"/>
          </a:p>
        </p:txBody>
      </p:sp>
      <p:pic>
        <p:nvPicPr>
          <p:cNvPr id="5" name="QB_6_BD.27_2#62b88e5e6?pid=365a5b789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4611185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6_BD.27_3#62b88e5e6?pid=365a5b789&amp;color=0,0,0&amp;vtp=1&amp;bbb=1&amp;hb=1"/>
          <p:cNvSpPr/>
          <p:nvPr/>
        </p:nvSpPr>
        <p:spPr>
          <a:xfrm>
            <a:off x="612648" y="4425574"/>
            <a:ext cx="10963656" cy="163722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我常去江边散步，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会在暮色中看江风拂过金色水面。那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日，我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发现对岸芦苇丛里掠过一只白鹭，它展翅的身影转瞬消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失在天际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，给寻常的散步时光添了几分惊喜。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#2.1.2</a:t>
            </a:r>
            <a:endParaRPr lang="en-US" altLang="zh-CN" sz="100" dirty="0"/>
          </a:p>
        </p:txBody>
      </p:sp>
      <p:sp>
        <p:nvSpPr>
          <p:cNvPr id="7" name="QB_6_AN.28_1#62b88e5e6.blank?pid=365a5b789&amp;color=0,0,0&amp;vpa=16&amp;vtp=1&amp;bbb=1"/>
          <p:cNvSpPr/>
          <p:nvPr/>
        </p:nvSpPr>
        <p:spPr>
          <a:xfrm>
            <a:off x="4585366" y="4395729"/>
            <a:ext cx="973138" cy="515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偶尔</a:t>
            </a:r>
            <a:endParaRPr lang="en-US" altLang="zh-CN" sz="2800" dirty="0"/>
          </a:p>
        </p:txBody>
      </p:sp>
      <p:sp>
        <p:nvSpPr>
          <p:cNvPr id="8" name="QB_6_AN.29_1#62b88e5e6.blank?pid=365a5b789&amp;color=0,0,0&amp;vpa=17&amp;vtp=1&amp;bbb=1"/>
          <p:cNvSpPr/>
          <p:nvPr/>
        </p:nvSpPr>
        <p:spPr>
          <a:xfrm>
            <a:off x="1689767" y="4967229"/>
            <a:ext cx="973138" cy="515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偶然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  <p:bldP spid="8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8776bc06f?pid=365a5b789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语用知识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辨析近义虚词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辨析近义虚词可从以下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六看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入手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一看语气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句子语气不同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使用的副词和助词也不同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二看句子关系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虚词有用来表明或强化词语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句子之间的关系的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分句之间的关系不同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使用的关联词语也不同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可以通过辨析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词语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句子之间的关系来辨析虚词使用是否恰当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8776bc06f?pid=365a5b789&amp;color=0,0,0&amp;vtp=1&amp;bt=1&amp;bbb=1&amp;hb=1"/>
          <p:cNvSpPr/>
          <p:nvPr/>
        </p:nvSpPr>
        <p:spPr>
          <a:xfrm>
            <a:off x="612648" y="468000"/>
            <a:ext cx="10963656" cy="50901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三看词性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词性不同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语法功能就不同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只有把握了词性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做到准确辨析虚词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四看搭配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许多关联词语的搭配是固定的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遇到有搭配关系的虚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要结合语境来辨析句中虚词的搭配是否正确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五看语体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不同语体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不同场合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选用的虚词也不同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六看范围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虚词适用范围有差异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例如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介词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适用范围比后者广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一般而言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的地方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都能换成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的地方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有些不能换成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#3.1.7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30_1#bbcf0bf88?pid=365a5b789&amp;color=0,0,0&amp;vtp=1&amp;bt=1&amp;bbb=1"/>
          <p:cNvSpPr/>
          <p:nvPr/>
        </p:nvSpPr>
        <p:spPr>
          <a:xfrm>
            <a:off x="612648" y="468000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积累成语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请根据词义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，在横线上填写恰当的课内成语。</a:t>
            </a:r>
            <a:endParaRPr lang="en-US" altLang="zh-CN" sz="2800" dirty="0"/>
          </a:p>
        </p:txBody>
      </p:sp>
      <p:sp>
        <p:nvSpPr>
          <p:cNvPr id="3" name="QB_7_BD.31_1#9324347c7?pid=bbcf0bf88&amp;color=0,0,0&amp;vtp=1&amp;bbb=1&amp;hb=1"/>
          <p:cNvSpPr/>
          <p:nvPr/>
        </p:nvSpPr>
        <p:spPr>
          <a:xfrm>
            <a:off x="612648" y="1757875"/>
            <a:ext cx="10963656" cy="37921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形容文章或谈话内容丰富，连续不断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；形容规模或气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势盛大。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：精神无所依托，感到非常无聊。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：让内行笑话。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：形容健壮憨厚的样子（多指男孩儿）。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：形容文思敏捷，善于写文章或文章写得特别好。</a:t>
            </a:r>
            <a:endParaRPr lang="en-US" altLang="zh-CN" sz="2800" dirty="0"/>
          </a:p>
        </p:txBody>
      </p:sp>
      <p:sp>
        <p:nvSpPr>
          <p:cNvPr id="4" name="QB_7_AN.32_1#9324347c7.blank?pid=bbcf0bf88&amp;color=0,0,0&amp;vpa=18&amp;vtp=1&amp;bbb=1"/>
          <p:cNvSpPr/>
          <p:nvPr/>
        </p:nvSpPr>
        <p:spPr>
          <a:xfrm>
            <a:off x="978566" y="1727395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洋洋洒洒</a:t>
            </a:r>
            <a:endParaRPr lang="en-US" altLang="zh-CN" sz="2800" dirty="0"/>
          </a:p>
        </p:txBody>
      </p:sp>
      <p:sp>
        <p:nvSpPr>
          <p:cNvPr id="6" name="QB_7_AN.34_1#9324347c7.blank?pid=bbcf0bf88&amp;color=0,0,0&amp;vpa=19&amp;vtp=1&amp;bbb=1"/>
          <p:cNvSpPr/>
          <p:nvPr/>
        </p:nvSpPr>
        <p:spPr>
          <a:xfrm>
            <a:off x="978566" y="3022795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百无聊赖</a:t>
            </a:r>
            <a:endParaRPr lang="en-US" altLang="zh-CN" sz="2800" dirty="0"/>
          </a:p>
        </p:txBody>
      </p:sp>
      <p:sp>
        <p:nvSpPr>
          <p:cNvPr id="8" name="QB_7_AN.36_1#9324347c7.blank?pid=bbcf0bf88&amp;color=0,0,0&amp;vpa=20&amp;vtp=1&amp;bbb=1"/>
          <p:cNvSpPr/>
          <p:nvPr/>
        </p:nvSpPr>
        <p:spPr>
          <a:xfrm>
            <a:off x="978566" y="3670495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贻笑大方</a:t>
            </a:r>
            <a:endParaRPr lang="en-US" altLang="zh-CN" sz="2800" dirty="0"/>
          </a:p>
        </p:txBody>
      </p:sp>
      <p:sp>
        <p:nvSpPr>
          <p:cNvPr id="10" name="QB_7_AN.38_1#9324347c7.blank?pid=bbcf0bf88&amp;color=0,0,0&amp;vpa=21&amp;vtp=1&amp;bbb=1"/>
          <p:cNvSpPr/>
          <p:nvPr/>
        </p:nvSpPr>
        <p:spPr>
          <a:xfrm>
            <a:off x="978566" y="4318195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虎头虎脑</a:t>
            </a:r>
            <a:endParaRPr lang="en-US" altLang="zh-CN" sz="2800" dirty="0"/>
          </a:p>
        </p:txBody>
      </p:sp>
      <p:sp>
        <p:nvSpPr>
          <p:cNvPr id="12" name="QB_7_AN.40_1#9324347c7.blank?pid=bbcf0bf88&amp;color=0,0,0&amp;vpa=22&amp;vtp=1&amp;bbb=1"/>
          <p:cNvSpPr/>
          <p:nvPr/>
        </p:nvSpPr>
        <p:spPr>
          <a:xfrm>
            <a:off x="978566" y="4944940"/>
            <a:ext cx="204470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下笔如有神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  <p:bldP spid="10" grpId="0" animBg="1" build="p"/>
      <p:bldP spid="1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b12ae2506?pid=534e21a32&amp;color=0,0,0&amp;vtp=1&amp;bt=1&amp;bbb=1"/>
          <p:cNvSpPr/>
          <p:nvPr/>
        </p:nvSpPr>
        <p:spPr>
          <a:xfrm>
            <a:off x="612648" y="466344"/>
            <a:ext cx="10963656" cy="6127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4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五、文意梳理</a:t>
            </a:r>
            <a:endParaRPr lang="en-US" altLang="zh-CN" sz="3000" dirty="0"/>
          </a:p>
        </p:txBody>
      </p:sp>
      <p:sp>
        <p:nvSpPr>
          <p:cNvPr id="3" name="QB_6_BD.41_1#e7380fa0e?pid=b12ae2506&amp;color=0,0,0&amp;vtp=1&amp;bbb=1"/>
          <p:cNvSpPr/>
          <p:nvPr/>
        </p:nvSpPr>
        <p:spPr>
          <a:xfrm>
            <a:off x="612648" y="1149477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2800" dirty="0"/>
          </a:p>
        </p:txBody>
      </p:sp>
      <p:pic>
        <p:nvPicPr>
          <p:cNvPr id="4" name="QB_6_BD.41_2#e7380fa0e?pid=b12ae2506&amp;color=0,0,0&amp;tib=255,255,255&amp;vip=23#2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1449" y="1850390"/>
            <a:ext cx="6583767" cy="42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6_AN.42_1#e7380fa0e.blank?pid=b12ae2506&amp;color=0,0,0&amp;vpa=23&amp;vtp=1"/>
          <p:cNvSpPr/>
          <p:nvPr/>
        </p:nvSpPr>
        <p:spPr>
          <a:xfrm>
            <a:off x="4013323" y="2739199"/>
            <a:ext cx="1645942" cy="271580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高原归耕</a:t>
            </a:r>
            <a:endParaRPr lang="en-US" altLang="zh-CN" sz="2300" dirty="0"/>
          </a:p>
        </p:txBody>
      </p:sp>
      <p:sp>
        <p:nvSpPr>
          <p:cNvPr id="6" name="QB_6_AN.43_1#e7380fa0e.blank?pid=b12ae2506&amp;color=0,0,0&amp;vpa=24&amp;vtp=1"/>
          <p:cNvSpPr/>
          <p:nvPr/>
        </p:nvSpPr>
        <p:spPr>
          <a:xfrm>
            <a:off x="3996865" y="4113560"/>
            <a:ext cx="1711779" cy="32918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石洞雨景</a:t>
            </a:r>
            <a:endParaRPr lang="en-US" altLang="zh-CN" sz="2300" dirty="0"/>
          </a:p>
        </p:txBody>
      </p:sp>
      <p:sp>
        <p:nvSpPr>
          <p:cNvPr id="7" name="QB_6_AN.44_1#e7380fa0e.blank?pid=b12ae2506&amp;color=0,0,0&amp;vpa=25&amp;vtp=1"/>
          <p:cNvSpPr/>
          <p:nvPr/>
        </p:nvSpPr>
        <p:spPr>
          <a:xfrm>
            <a:off x="3996865" y="5603138"/>
            <a:ext cx="1728239" cy="312729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北国晨号</a:t>
            </a:r>
            <a:endParaRPr lang="en-US" altLang="zh-CN" sz="23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5_1#02cfb5102?pid=b12ae2506&amp;color=0,0,0&amp;vtp=1&amp;bt=1&amp;bbb=1&amp;hb=1"/>
          <p:cNvSpPr/>
          <p:nvPr/>
        </p:nvSpPr>
        <p:spPr>
          <a:xfrm>
            <a:off x="612648" y="468000"/>
            <a:ext cx="10963656" cy="3144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作者通过①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在延安的见闻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借②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向国统区人民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展现在中国共产党领导下的陕甘宁边区蒸蒸日上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欣欣向荣的③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，讴歌延安军民身上体现出的伟大的民族精神和崇高的④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表达对延安的热爱。</a:t>
            </a:r>
            <a:endParaRPr lang="en-US" altLang="zh-CN" sz="2800" dirty="0"/>
          </a:p>
        </p:txBody>
      </p:sp>
      <p:sp>
        <p:nvSpPr>
          <p:cNvPr id="3" name="QB_6_AN.46_1#02cfb5102.blank?pid=b12ae2506&amp;color=0,0,0&amp;vpa=26&amp;vtp=1&amp;bbb=1"/>
          <p:cNvSpPr/>
          <p:nvPr/>
        </p:nvSpPr>
        <p:spPr>
          <a:xfrm>
            <a:off x="3112167" y="1085220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回忆</a:t>
            </a:r>
            <a:endParaRPr lang="en-US" altLang="zh-CN" sz="2800" dirty="0"/>
          </a:p>
        </p:txBody>
      </p:sp>
      <p:sp>
        <p:nvSpPr>
          <p:cNvPr id="4" name="QB_6_AN.47_1#02cfb5102.blank?pid=b12ae2506&amp;color=0,0,0&amp;vpa=27&amp;vtp=1&amp;bbb=1"/>
          <p:cNvSpPr/>
          <p:nvPr/>
        </p:nvSpPr>
        <p:spPr>
          <a:xfrm>
            <a:off x="7379367" y="1085220"/>
            <a:ext cx="168592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谈“风景”</a:t>
            </a:r>
            <a:endParaRPr lang="en-US" altLang="zh-CN" sz="2800" dirty="0"/>
          </a:p>
        </p:txBody>
      </p:sp>
      <p:sp>
        <p:nvSpPr>
          <p:cNvPr id="5" name="QB_6_AN.48_1#02cfb5102.blank?pid=b12ae2506&amp;color=0,0,0&amp;vpa=28&amp;vtp=1&amp;bbb=1&amp;hb=1"/>
          <p:cNvSpPr/>
          <p:nvPr/>
        </p:nvSpPr>
        <p:spPr>
          <a:xfrm>
            <a:off x="612648" y="1732920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美好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图景</a:t>
            </a:r>
            <a:endParaRPr lang="en-US" altLang="zh-CN" sz="2800" dirty="0"/>
          </a:p>
        </p:txBody>
      </p:sp>
      <p:sp>
        <p:nvSpPr>
          <p:cNvPr id="6" name="QB_6_AN.49_1#02cfb5102.blank?pid=b12ae2506&amp;color=0,0,0&amp;vpa=29&amp;vtp=1&amp;bbb=1&amp;hb=1"/>
          <p:cNvSpPr/>
          <p:nvPr/>
        </p:nvSpPr>
        <p:spPr>
          <a:xfrm>
            <a:off x="612648" y="2380620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革命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情怀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19e80f56.fixed?pid=0e94902ec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4#f19e80f56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073cc9337?pid=f19e80f56&amp;color=0,0,0&amp;vtp=1&amp;bt=1&amp;bbb=1&amp;hb=1"/>
          <p:cNvSpPr/>
          <p:nvPr/>
        </p:nvSpPr>
        <p:spPr>
          <a:xfrm>
            <a:off x="612648" y="468000"/>
            <a:ext cx="10963656" cy="44543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情境探究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当今时代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，红色文化旅游盛行。你所在班级决定举行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“我是红色文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化导游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”活动，要求在所学文章中，选择一篇体现红色文化的文章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导游的身份对文章中涉及的红色文化进行介绍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。你选择了《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风景谈》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，请以导游的身份为游客介绍《风景谈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》中所描绘的延安风光与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人文精神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，并撰写一段200个字左右的导游词。现在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，让我们一同走进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风景谈》，探寻景中深意，领略延安的独特风光与人文魅力！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932fb1b4d?pid=c151d2c9b&amp;color=0,0,0&amp;vtp=1&amp;bt=1&amp;bbb=1&amp;hb=1"/>
          <p:cNvSpPr/>
          <p:nvPr/>
        </p:nvSpPr>
        <p:spPr>
          <a:xfrm>
            <a:off x="612648" y="468000"/>
            <a:ext cx="10963656" cy="44540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课时目标：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.体会《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风景谈》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每幅风景的精神内涵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，理解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“把政治寓于风景之中”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特点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,分析作者抓住事物特征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,在描写中插入议论从而深化作品的思想内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容的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艺术手法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.分析《秦腔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》中的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细节描写、场面描写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,理解其中蕴含的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思想情感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.了解抗日战争时期延安军民的生活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,弘扬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民族精神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.了解中国民俗文化的特点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,感受我国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传统文化的魅力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0f3576c62?pid=f19e80f56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任务一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阅读课文，深入理解内容</a:t>
            </a:r>
            <a:endParaRPr lang="en-US" altLang="zh-CN" sz="3000" dirty="0"/>
          </a:p>
        </p:txBody>
      </p:sp>
      <p:sp>
        <p:nvSpPr>
          <p:cNvPr id="3" name="QB_6_BD.65_1#2603a9d37?pid=0f3576c62&amp;color=0,0,0&amp;vtp=1&amp;bbb=1&amp;hb=1&amp;hltap=1"/>
          <p:cNvSpPr/>
          <p:nvPr/>
        </p:nvSpPr>
        <p:spPr>
          <a:xfrm>
            <a:off x="612648" y="1125728"/>
            <a:ext cx="10963656" cy="44129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作者为什么在开篇写猩猩峡外沙漠的景观，而不是延安的风景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66_1#2603a9d37?pid=0f3576c62&amp;color=0,0,0&amp;vtp=1&amp;bbb=1&amp;hb=1&amp;hla=1"/>
          <p:cNvSpPr/>
          <p:nvPr/>
        </p:nvSpPr>
        <p:spPr>
          <a:xfrm>
            <a:off x="612648" y="2393188"/>
            <a:ext cx="10963656" cy="310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以荒芜沙漠为衬，点明只要有人类活动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，再贫瘠之地也能焕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发生机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，突出“人类更伟大”这一观点。②先描绘沙漠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，再展开延安生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活画面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，层层铺垫，使文章结构严谨，主题逐步深化。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③当时社会环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境特殊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，这样的开头能避免太过直白，掩护文章顺利发表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，体现了含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蓄的语言风格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a973764b1?pid=f19e80f56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任务二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再读课文，把握风景联系</a:t>
            </a:r>
            <a:endParaRPr lang="en-US" altLang="zh-CN" sz="3000" dirty="0"/>
          </a:p>
        </p:txBody>
      </p:sp>
      <p:sp>
        <p:nvSpPr>
          <p:cNvPr id="3" name="QB_6_BD.65_1#8379246df?pid=a973764b1&amp;color=0,0,0&amp;vtp=1&amp;bbb=1&amp;hb=1&amp;hltap=1"/>
          <p:cNvSpPr/>
          <p:nvPr/>
        </p:nvSpPr>
        <p:spPr>
          <a:xfrm>
            <a:off x="612648" y="1125728"/>
            <a:ext cx="10963656" cy="44129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请指出作者在文中描摹的六处风景的精神内涵，分析作者笔下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“真的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风景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”指什么。（8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66_1#8379246df?pid=a973764b1&amp;color=0,0,0&amp;vtp=1&amp;bbb=1&amp;hb=1&amp;hla=1"/>
          <p:cNvSpPr/>
          <p:nvPr/>
        </p:nvSpPr>
        <p:spPr>
          <a:xfrm>
            <a:off x="612648" y="2393188"/>
            <a:ext cx="10963656" cy="317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1）精神内涵：①沙漠驼铃，人类在艰苦环境中坚定前行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类活动赋予自然的生机和意义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——人类比自然更伟大；②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高原归耕，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展现了黄土高原人民的辛勤劳作和吃苦耐劳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、乐观的精神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——人对自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然的改造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；③延河夕照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，赞美了知识分子的崇高革命理想和革命斗争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精神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——有生命力；④石洞雨景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，突出知识青年丰富崇高的精神生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6_1#8379246df?pid=a973764b1&amp;color=0,0,0&amp;vtp=1&amp;bbb=1&amp;hb=1&amp;hltap=1"/>
          <p:cNvSpPr/>
          <p:nvPr/>
        </p:nvSpPr>
        <p:spPr>
          <a:xfrm>
            <a:off x="612648" y="468000"/>
            <a:ext cx="10963656" cy="31175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65_1#8379246df?pid=a973764b1&amp;color=0,0,0&amp;vtp=1&amp;bbb=1&amp;hb=1&amp;hla=1"/>
          <p:cNvSpPr/>
          <p:nvPr/>
        </p:nvSpPr>
        <p:spPr>
          <a:xfrm>
            <a:off x="612648" y="442600"/>
            <a:ext cx="10963656" cy="310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——孜孜不倦、精神世界充实，有生命力；⑤桃林小憩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，赞美了解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放区人民的高尚情趣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——有生命力、高尚的精神生活；⑥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北国晨号，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突显了革命战士所代表的民族精神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——坚毅、勇敢。（每点1分）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2）作者笔下“真的风景”，是以延安军民为代表的伟大人类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，以及他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们身上凝聚的坚忍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、进取的民族精神。（2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5_1#c12cb4f96?pid=a973764b1&amp;color=0,0,0&amp;vtp=1&amp;bt=1&amp;bbb=1&amp;hb=1&amp;hltap=1"/>
          <p:cNvSpPr/>
          <p:nvPr/>
        </p:nvSpPr>
        <p:spPr>
          <a:xfrm>
            <a:off x="612648" y="468000"/>
            <a:ext cx="10963656" cy="561308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《风景谈》从表面上看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，只是从不同角度描绘了六幅风格各异的风景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，但仔细品味可以发现它们之间并不是孤立散乱的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，而是和谐统一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。请结合相关内容分析。（6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66_1#c12cb4f96?pid=a973764b1&amp;color=0,0,0&amp;vtp=1&amp;bt=1&amp;bbb=1&amp;hb=1&amp;hla=1"/>
          <p:cNvSpPr/>
          <p:nvPr/>
        </p:nvSpPr>
        <p:spPr>
          <a:xfrm>
            <a:off x="612648" y="2145035"/>
            <a:ext cx="10963656" cy="3935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内容关联：六幅画虽视角各异，但都围绕人类与自然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、人与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人的和谐相处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，以及对人类伟大的赞美展开，主题一脉相承。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②议论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递进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：六幅画的议论层层深入，逐步升华，首幅确立“人类更伟大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基调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，后续画面不断充实内涵，从泛指到聚焦革命战士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，点明其为民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族精神化身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。③结构呼应：六幅画整体上遵循“自然景观—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人类活动—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议论点题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”的结构，形式统一，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让读者在连贯的节奏中领悟深意。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2cb68a1a?pid=f19e80f56&amp;color=0,173,163&amp;vtp=1&amp;bt=1&amp;bbb=1"/>
          <p:cNvSpPr/>
          <p:nvPr/>
        </p:nvSpPr>
        <p:spPr>
          <a:xfrm>
            <a:off x="612648" y="466345"/>
            <a:ext cx="10963656" cy="59728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任务三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品读课文，赏析艺术特色</a:t>
            </a:r>
            <a:endParaRPr lang="en-US" altLang="zh-CN" sz="3000" dirty="0"/>
          </a:p>
        </p:txBody>
      </p:sp>
      <p:sp>
        <p:nvSpPr>
          <p:cNvPr id="3" name="QB_6_BD.65_1#e10b7afb7?pid=22cb68a1a&amp;color=0,0,0&amp;vtp=1&amp;bbb=1&amp;hb=1&amp;hltap=1"/>
          <p:cNvSpPr/>
          <p:nvPr/>
        </p:nvSpPr>
        <p:spPr>
          <a:xfrm>
            <a:off x="612648" y="1123315"/>
            <a:ext cx="10963656" cy="49622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文章依次展现了六幅风景画。其中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，写第一幅风景画运用了哪些表达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？请结合具体内容简要分析。（10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66_1#e10b7afb7?pid=22cb68a1a&amp;color=0,0,0&amp;vtp=1&amp;bbb=1&amp;hb=1&amp;hla=1"/>
          <p:cNvSpPr/>
          <p:nvPr/>
        </p:nvSpPr>
        <p:spPr>
          <a:xfrm>
            <a:off x="612648" y="2365121"/>
            <a:ext cx="10963656" cy="3733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1）对比。①声音对比。热空气哄哄响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、叮当的驼铃声与沙漠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的寂静构成对比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,突出了沙漠的单调寂静。②画面对比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。“四顾只是茫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茫一片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,那样的平坦”,这样的画面与昂然高步的驼队构成鲜明对比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,突出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了人对自然的征服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。③色彩对比。“茫茫一片”“纯然一色”与“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猩红大旗”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构成对比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,突出了鲜艳耀眼的旗帜对人视觉的强烈冲击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,衬托出人在沙漠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中坚定前行的精神面貌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。（每点2分）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6_1#e10b7afb7?pid=22cb68a1a&amp;color=0,0,0&amp;vtp=1&amp;bbb=1&amp;hb=1&amp;hltap=1"/>
          <p:cNvSpPr/>
          <p:nvPr/>
        </p:nvSpPr>
        <p:spPr>
          <a:xfrm>
            <a:off x="612648" y="468000"/>
            <a:ext cx="10963656" cy="44129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65_1#e10b7afb7?pid=22cb68a1a&amp;color=0,0,0&amp;vtp=1&amp;bbb=1&amp;hb=1&amp;hla=1"/>
          <p:cNvSpPr/>
          <p:nvPr/>
        </p:nvSpPr>
        <p:spPr>
          <a:xfrm>
            <a:off x="612648" y="442600"/>
            <a:ext cx="10963656" cy="437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2）反问。“难道这不是‘风景’吗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？”使人对眼前庄严壮丽的景观产生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思考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，进而肯定人的伟大力量。（2分）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3）描写与抒情、议论相结合。“多么庄严,多么妩媚呀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!这里是大自然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的最单调最平板的一面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,然而加上了人的活动,就完全改观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,难道这不是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‘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风景’吗?自然是伟大的,然而人类更伟大”与前文的风景描写结合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出表现了作者对风景内涵的理解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表现出作者对人类精神力量的赞美。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5_1#45625859b?pid=22cb68a1a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文章第九段为了写人物，主要运用了哪些表达技巧？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请简要分析。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66_1#45625859b?pid=22cb68a1a&amp;color=0,0,0&amp;vtp=1&amp;bt=1&amp;bbb=1&amp;hb=1&amp;hla=1"/>
          <p:cNvSpPr/>
          <p:nvPr/>
        </p:nvSpPr>
        <p:spPr>
          <a:xfrm>
            <a:off x="612648" y="1735460"/>
            <a:ext cx="10963656" cy="3738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衬托：先写对“贴照簿”上小号兵侧影的回忆。“贴照簿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”上的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小号兵仅是侧影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，就已经给作者留下深刻的印象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，眼前的小号兵光彩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照人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，自然更令作者赞叹不已。写“贴照簿”上的小号兵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，衬托眼前的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小号兵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，使后者形象更加鲜明、更加感人。②比喻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：将荷枪战士比作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雕像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，展现战士傲然屹立的姿态，表明正因有这样的战士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，民族才能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在战火中屹立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，国家才不会灭亡。（每点3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254671561?pid=22cb68a1a&amp;color=0,0,0&amp;vtp=1&amp;bt=1&amp;bbb=1&amp;hb=1"/>
          <p:cNvSpPr/>
          <p:nvPr/>
        </p:nvSpPr>
        <p:spPr>
          <a:xfrm>
            <a:off x="612648" y="468000"/>
            <a:ext cx="10963656" cy="37921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素养必备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比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也叫对照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是把两个相反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相对的事物或同一事物相反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相对的两个方面放在一起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用比较的方法加以描述或说明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运用对比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手法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有利于充分显示事物的矛盾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突出被表现事物的本质特征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强文章的艺术效果和感染力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254671561?pid=22cb68a1a&amp;color=0,0,0&amp;vtp=1&amp;bt=1&amp;bbb=1&amp;hb=1"/>
          <p:cNvSpPr/>
          <p:nvPr/>
        </p:nvSpPr>
        <p:spPr>
          <a:xfrm>
            <a:off x="612648" y="468000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对比与衬托的区别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衬托有主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宾之分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陪衬事物是为被陪衬事物服务的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是突出被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陪衬事物的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对比是表明对立现象的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两种对立的事物是并列关系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并无主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宾之分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254671561?pid=22cb68a1a&amp;color=0,0,0&amp;vtp=1&amp;bt=1&amp;bbb=1&amp;hb=1"/>
          <p:cNvSpPr/>
          <p:nvPr/>
        </p:nvSpPr>
        <p:spPr>
          <a:xfrm>
            <a:off x="612648" y="468000"/>
            <a:ext cx="10963656" cy="37921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衬托描写的是两个事物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对比可以是两个事物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也可以是一个事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物的两个不同方面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衬托的表达效果主要在于突出正面或反面事物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表达强烈的思想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深化文章的中心思想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对比主要是用比较的方式提示事物的本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使好的显得更好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使坏的显得更坏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让人们在比较中鉴别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给人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们留下深刻而鲜明的印象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0e94902ec.fixed?pid=c151d2c9b&amp;color=0,173,163&amp;vtp=1&amp;bbb=1"/>
          <p:cNvSpPr/>
          <p:nvPr/>
        </p:nvSpPr>
        <p:spPr>
          <a:xfrm>
            <a:off x="877824" y="2624328"/>
            <a:ext cx="11164888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中国现当代作家作品研习——时代镜像</a:t>
            </a:r>
            <a:endParaRPr lang="en-US" altLang="zh-CN" sz="4000" dirty="0"/>
          </a:p>
        </p:txBody>
      </p:sp>
      <p:sp>
        <p:nvSpPr>
          <p:cNvPr id="3" name="C_3#0e94902ec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_3#0e94902ec.fixed?pid=c151d2c9b&amp;color=0,173,163&amp;vtp=1&amp;bbb=1"/>
              <p:cNvSpPr/>
              <p:nvPr/>
            </p:nvSpPr>
            <p:spPr>
              <a:xfrm>
                <a:off x="877824" y="3493008"/>
                <a:ext cx="10981944" cy="101904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第7课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风景谈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秦腔</a:t>
                </a:r>
                <a:endParaRPr lang="en-US" altLang="zh-CN" sz="3200" dirty="0"/>
              </a:p>
            </p:txBody>
          </p:sp>
        </mc:Choice>
        <mc:Fallback>
          <p:sp>
            <p:nvSpPr>
              <p:cNvPr id="4" name="C_3#0e94902ec.fixed?pid=c151d2c9b&amp;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824" y="3493008"/>
                <a:ext cx="10981944" cy="1019048"/>
              </a:xfrm>
              <a:prstGeom prst="rect">
                <a:avLst/>
              </a:prstGeom>
              <a:blipFill rotWithShape="1">
                <a:blip r:embed="rId1"/>
                <a:stretch>
                  <a:fillRect l="-2" t="-1795" r="5" b="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_3_BD#0e94902ec.fixed?pid=c151d2c9b&amp;color=0,173,163&amp;vtp=1&amp;bbb=1"/>
          <p:cNvSpPr/>
          <p:nvPr/>
        </p:nvSpPr>
        <p:spPr>
          <a:xfrm>
            <a:off x="877824" y="4142232"/>
            <a:ext cx="10981944" cy="1019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课时1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风景谈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5_1#835f3de2c?pid=22cb68a1a&amp;color=0,0,0&amp;vtp=1&amp;bt=1&amp;bbb=1&amp;hb=1&amp;hltap=1"/>
          <p:cNvSpPr/>
          <p:nvPr/>
        </p:nvSpPr>
        <p:spPr>
          <a:xfrm>
            <a:off x="612648" y="468000"/>
            <a:ext cx="10963656" cy="56067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请分析在第一幅画中，作者是如何巧妙地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“把政治寓于风景之中”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66_1#835f3de2c?pid=22cb68a1a&amp;color=0,0,0&amp;vtp=1&amp;bt=1&amp;bbb=1&amp;hb=1&amp;hla=1"/>
          <p:cNvSpPr/>
          <p:nvPr/>
        </p:nvSpPr>
        <p:spPr>
          <a:xfrm>
            <a:off x="612648" y="1718442"/>
            <a:ext cx="10963656" cy="4287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作者采用“先景后人再议”的方式，先描绘自然景观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，再展现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人的活动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，最后进行议论。②先通过“茫茫一片”“纯然一色”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等描写，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刻画沙漠贫瘠荒凉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、人迹罕至的自然景象，凸显其单调平板；再以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然高步的骆驼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”“猩红大旗”“谐和的合奏”等描写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，展现人的活动为沙漠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增添的生机与色彩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，使其变得庄严、妩媚。③最后通过议论，点明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“自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然是伟大的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，然而人类更伟大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”，将对人类改造自然力量的赞美融入风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景描写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，巧妙地“把政治寓于风景之中”。（每点2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6_1#502055eee?pid=22cb68a1a&amp;color=0,0,0&amp;vtp=1&amp;bt=1&amp;bbb=1&amp;hb=1"/>
          <p:cNvSpPr/>
          <p:nvPr/>
        </p:nvSpPr>
        <p:spPr>
          <a:xfrm>
            <a:off x="612648" y="468000"/>
            <a:ext cx="10963656" cy="5087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下面的三句话用不同句式表达相近的意思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。请分析其表达效果和作者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这样安排的用意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自然是伟大的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然而人类更伟大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自然是伟大的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人类是伟大的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然而充满了崇高精神的人类的活动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乃是伟大中之尤其伟大者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在这里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人依然是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风景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的构成者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没有了人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还有什么可以称道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如果不是内生活极其充满的人作为这里的主宰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那又有什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么值得怀念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6_2#502055eee?pid=22cb68a1a&amp;color=0,0,0&amp;mp=1&amp;vtp=1&amp;bt=1&amp;bbb=1&amp;hb=1&amp;hltap=1"/>
          <p:cNvSpPr/>
          <p:nvPr/>
        </p:nvSpPr>
        <p:spPr>
          <a:xfrm>
            <a:off x="612648" y="493400"/>
            <a:ext cx="10963656" cy="31175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65_1#502055eee?pid=22cb68a1a&amp;color=0,0,0&amp;mp=1&amp;vtp=1&amp;bt=1&amp;bbb=1&amp;hb=1&amp;hla=1"/>
          <p:cNvSpPr/>
          <p:nvPr/>
        </p:nvSpPr>
        <p:spPr>
          <a:xfrm>
            <a:off x="612648" y="468000"/>
            <a:ext cx="10963656" cy="310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1）①是陈述句，②是感叹句，③是反诘疑问句。（2分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句话层层递进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，如螺旋般不断深入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，有力地赞颂了陕甘宁边区军民的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生活与斗争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2）①丰富句式，避免单调。②随着内容推进，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借语气变化深化主题，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让情感表达更加深刻有力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65_1#92e98e974?pid=22cb68a1a&amp;color=0,0,0&amp;vtp=1&amp;bt=1&amp;bbb=1&amp;hb=1"/>
          <p:cNvSpPr/>
          <p:nvPr/>
        </p:nvSpPr>
        <p:spPr>
          <a:xfrm>
            <a:off x="612648" y="468000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本文语言看似自然，不事雕琢，实则匠心独运，炼字尽得其妙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析下列句子中加点的字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7_BD.66_1#74a293a8c?pid=92e98e974&amp;color=0,0,0&amp;vtp=1&amp;bbb=1&amp;hb=1&amp;hltap=1"/>
          <p:cNvSpPr/>
          <p:nvPr/>
        </p:nvSpPr>
        <p:spPr>
          <a:xfrm>
            <a:off x="612648" y="1744413"/>
            <a:ext cx="10963656" cy="37652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可是更妙的是三五月明之夜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这时候忽然从山脊上长出两支牛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角来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随即牛的全身也出现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掮着犁的人形也出现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并不多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两个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7_AN.67_1#74a293a8c?pid=92e98e974&amp;color=0,0,0&amp;vtp=1&amp;bbb=1&amp;hb=1&amp;hla=1"/>
          <p:cNvSpPr/>
          <p:nvPr/>
        </p:nvSpPr>
        <p:spPr>
          <a:xfrm>
            <a:off x="612648" y="3651953"/>
            <a:ext cx="10963656" cy="17633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长”字新颖传神。既写出因山势高峻，耕牛爬坡动作迟缓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，又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将种地人晚归的情景与夜色巧妙融合，让缓缓出现的耕牛为恬静山野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增添诗意与生机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，带来独特艺术美感。（2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  <p:sp>
        <p:nvSpPr>
          <p:cNvPr id="5" name="QB_7_BD.66_1#74a293a8c?pid=92e98e974&amp;color=0,0,0&amp;vtp=1&amp;bbb=1&amp;hb=1&amp;hltap=1&amp;zzd= 1"/>
          <p:cNvSpPr/>
          <p:nvPr/>
        </p:nvSpPr>
        <p:spPr>
          <a:xfrm>
            <a:off x="9839230" y="240481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59_1#48438ed2b?pid=92e98e974&amp;color=0,0,0&amp;vtp=1&amp;bt=1&amp;bbb=1&amp;hb=1"/>
          <p:cNvSpPr/>
          <p:nvPr/>
        </p:nvSpPr>
        <p:spPr>
          <a:xfrm>
            <a:off x="612648" y="468000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夕阳在山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干坼的黄土正吐出它在一天内所吸收的热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河水汤汤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急流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似乎能把浅浅河床中的鹅卵石都冲走了似的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</a:t>
            </a:r>
            <a:endParaRPr lang="en-US" altLang="zh-CN" sz="2800" dirty="0"/>
          </a:p>
        </p:txBody>
      </p:sp>
      <p:sp>
        <p:nvSpPr>
          <p:cNvPr id="3" name="QB_7_AN.60_1#48438ed2b.blank?pid=92e98e974&amp;color=0,0,0&amp;vpa=30&amp;vtp=1&amp;bbb=1&amp;hb=1"/>
          <p:cNvSpPr/>
          <p:nvPr/>
        </p:nvSpPr>
        <p:spPr>
          <a:xfrm>
            <a:off x="612648" y="1732920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吐”字化静为动，凸显白昼炎热、傍晚凉爽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，赋予黄土生机活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，饱含作者对延安山水的喜爱之情。（2分）</a:t>
            </a:r>
            <a:endParaRPr lang="en-US" altLang="zh-CN" sz="2800" dirty="0"/>
          </a:p>
        </p:txBody>
      </p:sp>
      <p:sp>
        <p:nvSpPr>
          <p:cNvPr id="4" name="QB_7_BD.61_1#8749d1ac3?pid=92e98e974&amp;color=0,0,0&amp;vtp=1&amp;bbb=1&amp;hb=1"/>
          <p:cNvSpPr/>
          <p:nvPr/>
        </p:nvSpPr>
        <p:spPr>
          <a:xfrm>
            <a:off x="612648" y="3032828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</a:t>
            </a: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河水喧哗得更响了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跌在石上的便喷出了雪白的泡沫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人们把沾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着黄土的脚伸在水里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任它冲刷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或者掬起水来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洗一把脸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</a:t>
            </a:r>
            <a:endParaRPr lang="en-US" altLang="zh-CN" sz="2800" dirty="0"/>
          </a:p>
        </p:txBody>
      </p:sp>
      <p:sp>
        <p:nvSpPr>
          <p:cNvPr id="5" name="QB_7_AN.62_1#8749d1ac3.blank?pid=92e98e974&amp;color=0,0,0&amp;vpa=31&amp;vtp=1&amp;bbb=1&amp;hb=1"/>
          <p:cNvSpPr/>
          <p:nvPr/>
        </p:nvSpPr>
        <p:spPr>
          <a:xfrm>
            <a:off x="612648" y="4297748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喧哗”“跌”“喷”三个动词，赋予河水活泼灵动的特点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，烘托出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知识分子朝气蓬勃的新生活与精神风貌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sz="2800" dirty="0"/>
          </a:p>
        </p:txBody>
      </p:sp>
      <p:sp>
        <p:nvSpPr>
          <p:cNvPr id="6" name="QB_7_BD.59_1#48438ed2b?pid=92e98e974&amp;color=0,0,0&amp;vtp=1&amp;bt=1&amp;bbb=1&amp;hb=1&amp;zzd= 1"/>
          <p:cNvSpPr/>
          <p:nvPr/>
        </p:nvSpPr>
        <p:spPr>
          <a:xfrm>
            <a:off x="5572030" y="1128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7_BD.61_1#8749d1ac3?pid=92e98e974&amp;color=0,0,0&amp;vtp=1&amp;bbb=1&amp;hb=1&amp;zzd= 1"/>
          <p:cNvSpPr/>
          <p:nvPr/>
        </p:nvSpPr>
        <p:spPr>
          <a:xfrm>
            <a:off x="2371630" y="369322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7_BD.61_1#8749d1ac3?pid=92e98e974&amp;color=0,0,0&amp;vtp=1&amp;bbb=1&amp;hb=1&amp;zzd= 1"/>
          <p:cNvSpPr/>
          <p:nvPr/>
        </p:nvSpPr>
        <p:spPr>
          <a:xfrm>
            <a:off x="2727230" y="369322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7_BD.61_1#8749d1ac3?pid=92e98e974&amp;color=0,0,0&amp;vtp=1&amp;bbb=1&amp;hb=1&amp;zzd= 1"/>
          <p:cNvSpPr/>
          <p:nvPr/>
        </p:nvSpPr>
        <p:spPr>
          <a:xfrm>
            <a:off x="4860830" y="369322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7_BD.61_1#8749d1ac3?pid=92e98e974&amp;color=0,0,0&amp;vtp=1&amp;bbb=1&amp;hb=1&amp;zzd= 1"/>
          <p:cNvSpPr/>
          <p:nvPr/>
        </p:nvSpPr>
        <p:spPr>
          <a:xfrm>
            <a:off x="6994430" y="369322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1e279ee5d?pid=f19e80f56&amp;color=0,173,163&amp;vtp=1&amp;bt=1&amp;bbb=1"/>
          <p:cNvSpPr/>
          <p:nvPr/>
        </p:nvSpPr>
        <p:spPr>
          <a:xfrm>
            <a:off x="612648" y="466344"/>
            <a:ext cx="10963656" cy="60756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4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任务四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拟写导游词</a:t>
            </a:r>
            <a:endParaRPr lang="en-US" altLang="zh-CN" sz="3000" dirty="0"/>
          </a:p>
        </p:txBody>
      </p:sp>
      <p:sp>
        <p:nvSpPr>
          <p:cNvPr id="3" name="QB_6_BD.65_1#a542e61af?pid=1e279ee5d&amp;color=0,0,0&amp;vtp=1&amp;bbb=1&amp;hb=1&amp;hltap=1"/>
          <p:cNvSpPr/>
          <p:nvPr/>
        </p:nvSpPr>
        <p:spPr>
          <a:xfrm>
            <a:off x="612648" y="1144778"/>
            <a:ext cx="10963656" cy="44129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假设你是一名导游，请写一段200个字左右的导游词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，向游客介绍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风景谈》及其背后蕴含的精神。（10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66_1#a542e61af?pid=1e279ee5d&amp;color=0,0,0&amp;vtp=1&amp;bbb=1&amp;hb=1&amp;hla=1"/>
          <p:cNvSpPr/>
          <p:nvPr/>
        </p:nvSpPr>
        <p:spPr>
          <a:xfrm>
            <a:off x="612648" y="2414778"/>
            <a:ext cx="10963656" cy="317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示例）游客朋友们，大家好！今天我们一同探寻与《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风景谈》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相关的延安印记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。1940年底，茅盾身处国民党统治区，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却心系延安，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以独特曲笔创作了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《风景谈》。文中，他借描绘风景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，展现陕甘宁边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区的蓬勃生机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。那河边军民协作的身影，是艰苦奋斗的诠释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；石洞中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求知若渴的氛围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，彰显着进取精神。茅盾以景为“形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”，以革命精神为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6_1#a542e61af?pid=1e279ee5d&amp;color=0,0,0&amp;vtp=1&amp;bbb=1&amp;hb=1&amp;hltap=1"/>
          <p:cNvSpPr/>
          <p:nvPr/>
        </p:nvSpPr>
        <p:spPr>
          <a:xfrm>
            <a:off x="612648" y="468000"/>
            <a:ext cx="10963656" cy="24698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65_1#a542e61af?pid=1e279ee5d&amp;color=0,0,0&amp;vtp=1&amp;bbb=1&amp;hb=1&amp;hla=1"/>
          <p:cNvSpPr/>
          <p:nvPr/>
        </p:nvSpPr>
        <p:spPr>
          <a:xfrm>
            <a:off x="612648" y="442600"/>
            <a:ext cx="10963656" cy="2420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神”，将对延安的深情与对革命的赞颂融入文中。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让我们漫步于此，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感受那段岁月里伟大的民族精神与崇高的革命情怀！（符合导游词特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2分，向游客介绍《风景谈》及其背后蕴含的精神4分，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语言简明、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连贯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、得体4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534e21a32?lid=534e21a32&amp;cid=534e21a32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487168"/>
            <a:ext cx="429768" cy="429768"/>
          </a:xfrm>
          <a:prstGeom prst="rect">
            <a:avLst/>
          </a:prstGeom>
        </p:spPr>
      </p:pic>
      <p:sp>
        <p:nvSpPr>
          <p:cNvPr id="3" name="C_1#目录1:534e21a32?lid=534e21a32&amp;cid=534e21a32&amp;vtp=1&amp;bt=1&amp;bbb=1">
            <a:hlinkClick r:id="rId1" action="ppaction://hlinksldjump"/>
          </p:cNvPr>
          <p:cNvSpPr/>
          <p:nvPr/>
        </p:nvSpPr>
        <p:spPr>
          <a:xfrm>
            <a:off x="3776472" y="2432304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534e21a32?lid=f19e80f56&amp;cid=f19e80f56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383280"/>
            <a:ext cx="429768" cy="429768"/>
          </a:xfrm>
          <a:prstGeom prst="rect">
            <a:avLst/>
          </a:prstGeom>
        </p:spPr>
      </p:pic>
      <p:sp>
        <p:nvSpPr>
          <p:cNvPr id="5" name="C_1#目录1:534e21a32?lid=f19e80f56&amp;cid=f19e80f56&amp;vtp=1&amp;bbb=1">
            <a:hlinkClick r:id="rId3" action="ppaction://hlinksldjump"/>
          </p:cNvPr>
          <p:cNvSpPr/>
          <p:nvPr/>
        </p:nvSpPr>
        <p:spPr>
          <a:xfrm>
            <a:off x="3776472" y="3328416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34e21a32.fixed?pid=0e94902ec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4#534e21a32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e6d8792d0?pid=534e21a32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一、作者名片</a:t>
            </a:r>
            <a:endParaRPr lang="en-US" altLang="zh-CN" sz="3000" dirty="0"/>
          </a:p>
        </p:txBody>
      </p:sp>
      <p:pic>
        <p:nvPicPr>
          <p:cNvPr id="3" name="P_6_BD#722625f61?htil=1&amp;pid=e6d8792d0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88421" y="1281557"/>
            <a:ext cx="2039112" cy="277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6_BD#722625f61?htil=1&amp;pid=e6d8792d0&amp;color=0,0,0&amp;vtp=1&amp;bbb=1&amp;hb=1&amp;hs=1"/>
          <p:cNvSpPr/>
          <p:nvPr/>
        </p:nvSpPr>
        <p:spPr>
          <a:xfrm>
            <a:off x="612648" y="1135253"/>
            <a:ext cx="8796528" cy="31586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茅盾（1896—1981），原名沈德鸿，字雁冰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，浙江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桐乡人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，现代著名文学家、文学评论家、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社会活动家，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茅盾是他的笔名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。茅盾从小接受新式教育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，从北京大学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预科毕业以后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，便到商务印书馆工作。1921年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，他主持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改革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《小说月报》。他曾积极参加“五四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”运动和早期共</a:t>
            </a:r>
            <a:endParaRPr lang="en-US" altLang="zh-CN" sz="2800" dirty="0"/>
          </a:p>
        </p:txBody>
      </p:sp>
      <p:sp>
        <p:nvSpPr>
          <p:cNvPr id="5" name="P_6_BD#722625f61?htil=1&amp;pid=e6d8792d0&amp;color=0,0,0&amp;vtp=1&amp;bbb=1&amp;hb=1&amp;hs=1"/>
          <p:cNvSpPr/>
          <p:nvPr/>
        </p:nvSpPr>
        <p:spPr>
          <a:xfrm>
            <a:off x="612648" y="4338828"/>
            <a:ext cx="10968012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产主义运动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；1920年11月和郑振铎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、叶圣陶等发起组织 “文学研究会”；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1930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年参加“左联”并担任领导工作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。其作品风格严谨写实，擅长通过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722625f61?htil=1&amp;pid=e6d8792d0&amp;color=0,0,0&amp;vtp=1&amp;bbb=1&amp;hb=1&amp;hs=1"/>
          <p:cNvSpPr/>
          <p:nvPr/>
        </p:nvSpPr>
        <p:spPr>
          <a:xfrm>
            <a:off x="611994" y="468000"/>
            <a:ext cx="10968012" cy="249447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细腻的心理描写、复杂的人物关系和社会全景式描写，展现时代变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迁。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代表作品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：长篇小说《蚀》三部曲、《子夜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zh-CN" altLang="en-US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中篇小说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路》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三人行》《多角关系》</a:t>
            </a:r>
            <a:r>
              <a:rPr lang="zh-CN" altLang="en-US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短篇小说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《林家铺子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#1.2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875f531d9?pid=534e21a32&amp;color=0,0,0&amp;vtp=1&amp;bt=1&amp;bbb=1"/>
          <p:cNvSpPr/>
          <p:nvPr/>
        </p:nvSpPr>
        <p:spPr>
          <a:xfrm>
            <a:off x="612648" y="466344"/>
            <a:ext cx="10963656" cy="51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3000" dirty="0"/>
          </a:p>
        </p:txBody>
      </p:sp>
      <p:sp>
        <p:nvSpPr>
          <p:cNvPr id="3" name="P_6_BD#9ebee6abc?pid=875f531d9&amp;color=0,0,0&amp;vtp=1&amp;bbb=1&amp;hb=1"/>
          <p:cNvSpPr/>
          <p:nvPr/>
        </p:nvSpPr>
        <p:spPr>
          <a:xfrm>
            <a:off x="612648" y="1050544"/>
            <a:ext cx="10963656" cy="515194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《风景谈》创作于1940年底。1938年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，茅盾应邀前往迪化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今乌鲁木齐市）主持“新疆各族文协联合会”工作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，并在新疆学院任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。1940年5月，茅盾离开新疆，应朱德邀请,到延安讲学,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并参观访问。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在延安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,他感受到了清新的革命气息,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目睹了陕甘宁边区蓬勃发展的景象,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亲眼看到了延安军民的生活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,感受到了他们崇高的革命精神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,激发了对陕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甘宁边区的热爱。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1940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年12月,他回到重庆后写了这篇文章。当时重庆为国统区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，那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里没有创作的言论自由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要讴歌延安抗日根据地军民更是不可能的。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但茅盾不畏险恶环境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，另辟蹊径，在写作中运用曲笔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，抒发了对延安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军民和谐生活的赞美之情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64f830a3a?pid=534e21a32&amp;color=0,0,0&amp;vtp=1&amp;bt=1&amp;bbb=1"/>
          <p:cNvSpPr/>
          <p:nvPr/>
        </p:nvSpPr>
        <p:spPr>
          <a:xfrm>
            <a:off x="612648" y="466344"/>
            <a:ext cx="10963656" cy="51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三、知识链接</a:t>
            </a:r>
            <a:endParaRPr lang="en-US" altLang="zh-CN" sz="3000" dirty="0"/>
          </a:p>
        </p:txBody>
      </p:sp>
      <p:sp>
        <p:nvSpPr>
          <p:cNvPr id="3" name="P_6_BD#4b0438c01?pid=64f830a3a&amp;color=0,0,0&amp;vtp=1&amp;bbb=1&amp;hb=1"/>
          <p:cNvSpPr/>
          <p:nvPr/>
        </p:nvSpPr>
        <p:spPr>
          <a:xfrm>
            <a:off x="612648" y="1050544"/>
            <a:ext cx="10963656" cy="515194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文学研究会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文学研究会是新文学运动中成立最早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、影响和贡献“最大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”的文学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社团之一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，由周作人、郑振铎、沈雁冰（茅盾）、郭绍虞、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朱希祖、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瞿世英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、蒋百里、孙伏园、耿济之、王统照、叶绍钧（叶圣陶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）、许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地山十二人发起成立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，其宗旨是“研究介绍世界文学，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整理中国旧文学，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创造新文学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”。文学研究会成立宣言带有著作工会色彩，它宣称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，文学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研究会的成立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“是建立著作工会的基础”，希望“著作同业的联合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谋文学工作的发达与巩固”。受多方面因素的影响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，文学研究会后来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的活动未能完全按计划进行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，组织相当松散。1932年初《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小说月报》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停刊后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，该会活动即基本停止。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9854</Words>
  <Application>WPS 演示</Application>
  <PresentationFormat>宽屏</PresentationFormat>
  <Paragraphs>444</Paragraphs>
  <Slides>36</Slides>
  <Notes>32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36</vt:i4>
      </vt:variant>
    </vt:vector>
  </HeadingPairs>
  <TitlesOfParts>
    <vt:vector size="51" baseType="lpstr">
      <vt:lpstr>Arial</vt:lpstr>
      <vt:lpstr>宋体</vt:lpstr>
      <vt:lpstr>Wingdings</vt:lpstr>
      <vt:lpstr>Times New Roman</vt:lpstr>
      <vt:lpstr>微软雅黑</vt:lpstr>
      <vt:lpstr>Times New Roman</vt:lpstr>
      <vt:lpstr>方正粗等线简体</vt:lpstr>
      <vt:lpstr>宋体</vt:lpstr>
      <vt:lpstr>Cambria Math</vt:lpstr>
      <vt:lpstr>Calibri</vt:lpstr>
      <vt:lpstr>等线</vt:lpstr>
      <vt:lpstr>楷体</vt:lpstr>
      <vt:lpstr>Arial Unicode MS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曲一线</cp:lastModifiedBy>
  <cp:revision>4</cp:revision>
  <dcterms:created xsi:type="dcterms:W3CDTF">2025-07-25T02:58:00Z</dcterms:created>
  <dcterms:modified xsi:type="dcterms:W3CDTF">2025-09-04T03:22:11Z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FE569BF9984D42D88F1CC7FEBAF4AB3D_12</vt:lpwstr>
  </property>
  <property fmtid="{D5CDD505-2E9C-101B-9397-08002B2CF9AE}" pid="3" name="KSOProductBuildVer">
    <vt:lpwstr>2052-12.1.0.22529</vt:lpwstr>
  </property>
</Properties>
</file>